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7" d="100"/>
          <a:sy n="87" d="100"/>
        </p:scale>
        <p:origin x="21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48EC-3EBC-45FC-99ED-9BFBFEA613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4E6-C850-4D06-81E6-3DA3A91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48EC-3EBC-45FC-99ED-9BFBFEA613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4E6-C850-4D06-81E6-3DA3A91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5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48EC-3EBC-45FC-99ED-9BFBFEA613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4E6-C850-4D06-81E6-3DA3A91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9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48EC-3EBC-45FC-99ED-9BFBFEA613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4E6-C850-4D06-81E6-3DA3A91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48EC-3EBC-45FC-99ED-9BFBFEA613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4E6-C850-4D06-81E6-3DA3A91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6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48EC-3EBC-45FC-99ED-9BFBFEA613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4E6-C850-4D06-81E6-3DA3A91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2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48EC-3EBC-45FC-99ED-9BFBFEA613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4E6-C850-4D06-81E6-3DA3A91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7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48EC-3EBC-45FC-99ED-9BFBFEA613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4E6-C850-4D06-81E6-3DA3A91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0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48EC-3EBC-45FC-99ED-9BFBFEA613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4E6-C850-4D06-81E6-3DA3A91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1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48EC-3EBC-45FC-99ED-9BFBFEA613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4E6-C850-4D06-81E6-3DA3A91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2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48EC-3EBC-45FC-99ED-9BFBFEA613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44E6-C850-4D06-81E6-3DA3A91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1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848EC-3EBC-45FC-99ED-9BFBFEA61367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C44E6-C850-4D06-81E6-3DA3A91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0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hyperlink" Target="mailto:mike.dickstein@iberiabank.com" TargetMode="External"/><Relationship Id="rId2" Type="http://schemas.openxmlformats.org/officeDocument/2006/relationships/hyperlink" Target="https://geomap.ffiec.gov/FFIECGeocMap/GeocodeMap1.asp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hyperlink" Target="mailto:Tony.kruse@iberiabank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6992" y="1486498"/>
            <a:ext cx="65440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IBERIABANK currently offers Community Reinvestment Act (CRA) grant programs to be used in conjunction with IBERIABANK specific loan programs. See below for more details on how to qualify.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66943" y="4629619"/>
            <a:ext cx="3082428" cy="2067218"/>
            <a:chOff x="156992" y="1976421"/>
            <a:chExt cx="3082428" cy="2067218"/>
          </a:xfrm>
        </p:grpSpPr>
        <p:sp>
          <p:nvSpPr>
            <p:cNvPr id="13" name="Rectangle 12"/>
            <p:cNvSpPr/>
            <p:nvPr/>
          </p:nvSpPr>
          <p:spPr>
            <a:xfrm>
              <a:off x="156993" y="2253422"/>
              <a:ext cx="3082427" cy="1790217"/>
            </a:xfrm>
            <a:prstGeom prst="rect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56992" y="1976421"/>
              <a:ext cx="3082427" cy="2035820"/>
              <a:chOff x="156992" y="1976421"/>
              <a:chExt cx="3082427" cy="203582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56992" y="1976421"/>
                <a:ext cx="3082427" cy="292388"/>
              </a:xfrm>
              <a:prstGeom prst="rect">
                <a:avLst/>
              </a:prstGeom>
              <a:solidFill>
                <a:srgbClr val="001E4B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dirty="0" smtClean="0">
                    <a:solidFill>
                      <a:schemeClr val="bg1"/>
                    </a:solidFill>
                    <a:latin typeface="Franklin Gothic Medium Cond" panose="020B0606030402020204" pitchFamily="34" charset="0"/>
                    <a:cs typeface="Arial" panose="020B0604020202020204" pitchFamily="34" charset="0"/>
                  </a:rPr>
                  <a:t>Buyers with 620-679 Credit Score</a:t>
                </a:r>
                <a:endParaRPr lang="en-US" sz="1300" dirty="0">
                  <a:solidFill>
                    <a:schemeClr val="bg1"/>
                  </a:solidFill>
                  <a:latin typeface="Franklin Gothic Medium Cond" panose="020B06060304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56992" y="2319470"/>
                <a:ext cx="3082427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Must qualify as low to moderate income</a:t>
                </a:r>
              </a:p>
              <a:p>
                <a:endParaRPr lang="en-US" sz="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Must ALSO be purchasing a home in low to moderate income determined by the census tract</a:t>
                </a:r>
              </a:p>
              <a:p>
                <a:endParaRPr lang="en-US" sz="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As little as 3% down</a:t>
                </a:r>
              </a:p>
              <a:p>
                <a:endParaRPr lang="en-US" sz="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Can receive up to $4,000 grant towards down payment</a:t>
                </a:r>
              </a:p>
              <a:p>
                <a:endParaRPr lang="en-US" sz="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No mortgage insurance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3618576" y="4615234"/>
            <a:ext cx="3082428" cy="2085952"/>
            <a:chOff x="3618578" y="1957687"/>
            <a:chExt cx="3082428" cy="2085952"/>
          </a:xfrm>
        </p:grpSpPr>
        <p:sp>
          <p:nvSpPr>
            <p:cNvPr id="20" name="Rectangle 19"/>
            <p:cNvSpPr/>
            <p:nvPr/>
          </p:nvSpPr>
          <p:spPr>
            <a:xfrm>
              <a:off x="3618579" y="2234688"/>
              <a:ext cx="3082427" cy="1808951"/>
            </a:xfrm>
            <a:prstGeom prst="rect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18578" y="1957687"/>
              <a:ext cx="3082427" cy="292388"/>
            </a:xfrm>
            <a:prstGeom prst="rect">
              <a:avLst/>
            </a:prstGeom>
            <a:solidFill>
              <a:srgbClr val="001E4B"/>
            </a:solidFill>
            <a:ln>
              <a:solidFill>
                <a:schemeClr val="bg2">
                  <a:lumMod val="2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 smtClean="0">
                  <a:solidFill>
                    <a:schemeClr val="bg1"/>
                  </a:solidFill>
                  <a:latin typeface="Franklin Gothic Medium Cond" panose="020B0606030402020204" pitchFamily="34" charset="0"/>
                  <a:cs typeface="Arial" panose="020B0604020202020204" pitchFamily="34" charset="0"/>
                </a:rPr>
                <a:t>Buyers with 680 or Higher Credit Score</a:t>
              </a:r>
              <a:endParaRPr lang="en-US" sz="1300" dirty="0">
                <a:solidFill>
                  <a:schemeClr val="bg1"/>
                </a:solidFill>
                <a:latin typeface="Franklin Gothic Medium Cond" panose="020B06060304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18578" y="2300736"/>
              <a:ext cx="3082427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Must qualify as low to moderate income</a:t>
              </a:r>
            </a:p>
            <a:p>
              <a:endParaRPr lang="en-US" sz="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Must ALSO be purchasing a home in low to moderate income determined by the census tract</a:t>
              </a:r>
            </a:p>
            <a:p>
              <a:endParaRPr lang="en-US" sz="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As little as 1% down</a:t>
              </a:r>
            </a:p>
            <a:p>
              <a:endParaRPr lang="en-US" sz="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Can receive up to $1,000 grant towards down payment</a:t>
              </a:r>
            </a:p>
            <a:p>
              <a:endParaRPr lang="en-US" sz="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 mortgage insurance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6992" y="1953196"/>
            <a:ext cx="6544014" cy="2597363"/>
            <a:chOff x="156992" y="4121030"/>
            <a:chExt cx="6544014" cy="2597363"/>
          </a:xfrm>
        </p:grpSpPr>
        <p:sp>
          <p:nvSpPr>
            <p:cNvPr id="23" name="Rectangle 22"/>
            <p:cNvSpPr/>
            <p:nvPr/>
          </p:nvSpPr>
          <p:spPr>
            <a:xfrm>
              <a:off x="156992" y="4423409"/>
              <a:ext cx="6544014" cy="2294984"/>
            </a:xfrm>
            <a:prstGeom prst="rect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6992" y="4121030"/>
              <a:ext cx="6544014" cy="292388"/>
            </a:xfrm>
            <a:prstGeom prst="rect">
              <a:avLst/>
            </a:prstGeom>
            <a:solidFill>
              <a:srgbClr val="001E4B"/>
            </a:solidFill>
            <a:ln>
              <a:solidFill>
                <a:schemeClr val="bg2">
                  <a:lumMod val="2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 smtClean="0">
                  <a:solidFill>
                    <a:schemeClr val="bg1"/>
                  </a:solidFill>
                  <a:latin typeface="Franklin Gothic Medium Cond" panose="020B0606030402020204" pitchFamily="34" charset="0"/>
                  <a:cs typeface="Arial" panose="020B0604020202020204" pitchFamily="34" charset="0"/>
                </a:rPr>
                <a:t>Heroes in Our Community</a:t>
              </a:r>
              <a:endParaRPr lang="en-US" sz="1300" dirty="0">
                <a:solidFill>
                  <a:schemeClr val="bg1"/>
                </a:solidFill>
                <a:latin typeface="Franklin Gothic Medium Cond" panose="020B06060304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6992" y="4414596"/>
              <a:ext cx="65440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Buyers qualify with </a:t>
              </a:r>
              <a:r>
                <a:rPr lang="en-US" sz="120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any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type of job title or employment with one of the following employers: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3342" y="4717369"/>
              <a:ext cx="1986845" cy="600164"/>
            </a:xfrm>
            <a:prstGeom prst="rect">
              <a:avLst/>
            </a:prstGeom>
            <a:noFill/>
            <a:ln>
              <a:solidFill>
                <a:srgbClr val="001E4B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Police Department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Sheriff Department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Fire Department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39723" y="4717369"/>
              <a:ext cx="1986845" cy="600164"/>
            </a:xfrm>
            <a:prstGeom prst="rect">
              <a:avLst/>
            </a:prstGeom>
            <a:noFill/>
            <a:ln>
              <a:solidFill>
                <a:srgbClr val="001E4B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Correctional Officers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US Military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School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94878" y="4703668"/>
              <a:ext cx="1986845" cy="600164"/>
            </a:xfrm>
            <a:prstGeom prst="rect">
              <a:avLst/>
            </a:prstGeom>
            <a:noFill/>
            <a:ln>
              <a:solidFill>
                <a:srgbClr val="001E4B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Hospital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Dental or Medical Office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Pharmacy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3342" y="5368507"/>
              <a:ext cx="6339608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Heroes can be purchasing a home within a low or </a:t>
              </a:r>
              <a:r>
                <a:rPr lang="en-US" sz="1100" smtClean="0">
                  <a:latin typeface="Arial" panose="020B0604020202020204" pitchFamily="34" charset="0"/>
                  <a:cs typeface="Arial" panose="020B0604020202020204" pitchFamily="34" charset="0"/>
                </a:rPr>
                <a:t>moderate area </a:t>
              </a: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determined by the census tract </a:t>
              </a:r>
              <a:r>
                <a:rPr lang="en-US" sz="110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OR</a:t>
              </a: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have low to moderate income (that does not exceed 80% of the Area Median Income).</a:t>
              </a:r>
            </a:p>
            <a:p>
              <a:endParaRPr lang="en-US" sz="3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Regardless of buyer’s income level, they can receive up to $5,000 grant towards down payment.</a:t>
              </a:r>
            </a:p>
            <a:p>
              <a:endParaRPr lang="en-US" sz="3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amount of the grant is determined by down payment which is a minimum of 1% - 3% down</a:t>
              </a:r>
            </a:p>
            <a:p>
              <a:endParaRPr lang="en-US" sz="3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With median or higher income, buyer can put as little as 3% down</a:t>
              </a:r>
            </a:p>
            <a:p>
              <a:endParaRPr lang="en-US" sz="3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With low or moderate income, buyer can put as little as 1% down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156992" y="7060616"/>
            <a:ext cx="6548160" cy="94871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61139" y="6777041"/>
            <a:ext cx="6544014" cy="29238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solidFill>
                  <a:schemeClr val="bg1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How to Determine The Income Level of a Specific Area</a:t>
            </a:r>
            <a:endParaRPr lang="en-US" sz="1300" dirty="0">
              <a:solidFill>
                <a:schemeClr val="bg1"/>
              </a:solidFill>
              <a:latin typeface="Franklin Gothic Medium Cond" panose="020B06060304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6992" y="7070607"/>
            <a:ext cx="644595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Utilize this link: </a:t>
            </a:r>
            <a:r>
              <a:rPr lang="en-US" sz="1100" b="1" u="sng" dirty="0">
                <a:solidFill>
                  <a:srgbClr val="001E4B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sz="1100" b="1" u="sng" dirty="0" smtClean="0">
                <a:solidFill>
                  <a:srgbClr val="001E4B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geomap.ffiec.gov/FFIECGeocMap/GeocodeMap1.aspx</a:t>
            </a:r>
            <a:endParaRPr lang="en-US" sz="1100" b="1" u="sng" dirty="0" smtClean="0">
              <a:solidFill>
                <a:srgbClr val="001E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Type in a zip code or address in the top search bar</a:t>
            </a:r>
          </a:p>
          <a:p>
            <a:pPr marL="228600" indent="-228600">
              <a:buAutoNum type="arabicParenR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Click within any area that is on the screen as a result of the search</a:t>
            </a:r>
          </a:p>
          <a:p>
            <a:pPr marL="228600" indent="-228600">
              <a:buAutoNum type="arabicParenR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Click the Census Demographic Data button on the left lower side of the page and it will provide the “Tract Income Level”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94" b="36947"/>
          <a:stretch/>
        </p:blipFill>
        <p:spPr>
          <a:xfrm>
            <a:off x="0" y="-10819"/>
            <a:ext cx="6858000" cy="14460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5" t="14199" r="2992"/>
          <a:stretch/>
        </p:blipFill>
        <p:spPr>
          <a:xfrm>
            <a:off x="-14108" y="-10818"/>
            <a:ext cx="6886215" cy="14526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63413" y="465765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1E4B"/>
                </a:solidFill>
                <a:latin typeface=" Arial"/>
              </a:rPr>
              <a:t>IBERIABANK Grant Programs </a:t>
            </a:r>
          </a:p>
          <a:p>
            <a:pPr algn="ctr"/>
            <a:r>
              <a:rPr lang="en-US" b="1" dirty="0" smtClean="0">
                <a:solidFill>
                  <a:srgbClr val="001E4B"/>
                </a:solidFill>
                <a:latin typeface=" Arial"/>
              </a:rPr>
              <a:t>Reinvest in Our Community</a:t>
            </a:r>
            <a:endParaRPr lang="en-US" b="1" dirty="0">
              <a:solidFill>
                <a:srgbClr val="001E4B"/>
              </a:solidFill>
              <a:latin typeface=" 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1" y="-46392"/>
            <a:ext cx="1281813" cy="7324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137" y="98572"/>
            <a:ext cx="906450" cy="58750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4701392" y="8083427"/>
            <a:ext cx="209319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Mike Dickstein, NMLS 419436</a:t>
            </a:r>
          </a:p>
          <a:p>
            <a:r>
              <a:rPr lang="en-US" sz="95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Vice President</a:t>
            </a:r>
          </a:p>
          <a:p>
            <a:r>
              <a:rPr lang="en-US" sz="950" b="1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mike.dickstein@iberiabank.com</a:t>
            </a:r>
            <a:r>
              <a:rPr lang="en-US" sz="9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950" b="1" dirty="0" smtClean="0">
                <a:latin typeface="Arial" panose="020B0604020202020204" pitchFamily="34" charset="0"/>
                <a:cs typeface="Arial" panose="020B0604020202020204" pitchFamily="34" charset="0"/>
              </a:rPr>
              <a:t>(817) 832-1389  </a:t>
            </a:r>
            <a:endParaRPr lang="en-US" sz="9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-14108" y="8822304"/>
            <a:ext cx="6886215" cy="338554"/>
          </a:xfrm>
          <a:prstGeom prst="rect">
            <a:avLst/>
          </a:prstGeom>
          <a:solidFill>
            <a:srgbClr val="001E4B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800" dirty="0" smtClean="0">
                <a:solidFill>
                  <a:prstClr val="white"/>
                </a:solidFill>
                <a:latin typeface="Franklin Gothic Demi" panose="020B0703020102020204" pitchFamily="34" charset="0"/>
              </a:rPr>
              <a:t>IBERIABANK Mortgage Company, NMLS #362451. Subject to credit approval. Some restrictions may apply. Other programs available. Program conditions subject to change without notice.</a:t>
            </a:r>
            <a:endParaRPr lang="en-US" sz="800" dirty="0">
              <a:solidFill>
                <a:prstClr val="white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40" name="Picture 2" descr="EHL logo new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911" y="8853163"/>
            <a:ext cx="292187" cy="300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613683" y="8061872"/>
            <a:ext cx="18260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Voted as one of D Magazine’s Best Loan Officers in Dallas for 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2012-2018</a:t>
            </a:r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Medium Cond" panose="020B0606030402020204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708157" y="1219672"/>
            <a:ext cx="3314859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50215" y="8083427"/>
            <a:ext cx="209319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Tony Kruse, NMLS 419451</a:t>
            </a:r>
          </a:p>
          <a:p>
            <a:r>
              <a:rPr lang="en-US" sz="95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Executive Vice President</a:t>
            </a:r>
          </a:p>
          <a:p>
            <a:r>
              <a:rPr lang="en-US" sz="950" b="1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t</a:t>
            </a:r>
            <a:r>
              <a:rPr lang="en-US" sz="950" b="1" dirty="0" smtClean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ony.kruse@iberiabank.com</a:t>
            </a:r>
            <a:r>
              <a:rPr lang="en-US" sz="9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95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(214)289-5973</a:t>
            </a:r>
            <a:endParaRPr lang="en-US" sz="9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2" y="8026289"/>
            <a:ext cx="476590" cy="78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074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412</Words>
  <Application>Microsoft Office PowerPoint</Application>
  <PresentationFormat>Letter Paper (8.5x11 in)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 Arial</vt:lpstr>
      <vt:lpstr>Arial</vt:lpstr>
      <vt:lpstr>Calibri</vt:lpstr>
      <vt:lpstr>Calibri Light</vt:lpstr>
      <vt:lpstr>Franklin Gothic Demi</vt:lpstr>
      <vt:lpstr>Franklin Gothic Medium Cond</vt:lpstr>
      <vt:lpstr>Office Theme</vt:lpstr>
      <vt:lpstr>PowerPoint Presentation</vt:lpstr>
    </vt:vector>
  </TitlesOfParts>
  <Company>IBERIABANK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Dix, Sloan</dc:creator>
  <cp:lastModifiedBy>Dix, Sloan</cp:lastModifiedBy>
  <cp:revision>19</cp:revision>
  <cp:lastPrinted>2018-04-05T14:34:35Z</cp:lastPrinted>
  <dcterms:created xsi:type="dcterms:W3CDTF">2018-01-25T17:24:13Z</dcterms:created>
  <dcterms:modified xsi:type="dcterms:W3CDTF">2020-05-22T13:15:05Z</dcterms:modified>
</cp:coreProperties>
</file>